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9"/>
  </p:notesMasterIdLst>
  <p:sldIdLst>
    <p:sldId id="256" r:id="rId2"/>
    <p:sldId id="274" r:id="rId3"/>
    <p:sldId id="273" r:id="rId4"/>
    <p:sldId id="282" r:id="rId5"/>
    <p:sldId id="280" r:id="rId6"/>
    <p:sldId id="276" r:id="rId7"/>
    <p:sldId id="285" r:id="rId8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0" d="100"/>
          <a:sy n="80" d="100"/>
        </p:scale>
        <p:origin x="-34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7F1BC-D055-8E49-B914-A3631709A3E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F25E8-7668-A34E-B6EA-D04A34ED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2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1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5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1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62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4" y="1095374"/>
            <a:ext cx="11065751" cy="286702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lv-LV" sz="4000" b="1" dirty="0"/>
              <a:t>LIEPĀJAS UNIVERSITĀTES </a:t>
            </a:r>
            <a:r>
              <a:rPr lang="lv-LV" sz="4000" b="1" dirty="0" smtClean="0"/>
              <a:t/>
            </a:r>
            <a:br>
              <a:rPr lang="lv-LV" sz="4000" b="1" dirty="0" smtClean="0"/>
            </a:br>
            <a:r>
              <a:rPr lang="lv-LV" sz="4000" b="1" dirty="0" smtClean="0"/>
              <a:t> </a:t>
            </a:r>
            <a:r>
              <a:rPr lang="lv-LV" sz="4000" b="1" dirty="0" smtClean="0"/>
              <a:t>STRATĒĢIJA </a:t>
            </a:r>
            <a:r>
              <a:rPr lang="lv-LV" sz="4000" b="1" dirty="0"/>
              <a:t/>
            </a:r>
            <a:br>
              <a:rPr lang="lv-LV" sz="4000" b="1" dirty="0"/>
            </a:br>
            <a:r>
              <a:rPr lang="lv-LV" sz="4000" b="1" dirty="0" smtClean="0"/>
              <a:t>PEDAGOGU  IZGLĪTĪBAS  </a:t>
            </a:r>
            <a:r>
              <a:rPr lang="lv-LV" sz="4000" b="1" dirty="0"/>
              <a:t>MODERNIZĀCIJĀ</a:t>
            </a:r>
            <a:br>
              <a:rPr lang="lv-LV" sz="4000" b="1" dirty="0"/>
            </a:br>
            <a:r>
              <a:rPr lang="lv-LV" sz="4000" b="1" dirty="0"/>
              <a:t>MAINĪGAJĀ PASAULĒ</a:t>
            </a:r>
            <a:endParaRPr lang="en-GB" sz="4000" b="1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C166A22-C9E5-4633-AFA0-9E26FCB7B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18396" y="5644970"/>
            <a:ext cx="3355207" cy="84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6" y="641619"/>
            <a:ext cx="9515474" cy="6150983"/>
          </a:xfrm>
        </p:spPr>
      </p:pic>
      <p:sp>
        <p:nvSpPr>
          <p:cNvPr id="4" name="Virsraksts 1">
            <a:extLst>
              <a:ext uri="{FF2B5EF4-FFF2-40B4-BE49-F238E27FC236}">
                <a16:creationId xmlns:a16="http://schemas.microsoft.com/office/drawing/2014/main" xmlns="" id="{CBADCABC-AD06-478B-B789-B6D98FEB6C37}"/>
              </a:ext>
            </a:extLst>
          </p:cNvPr>
          <p:cNvSpPr txBox="1">
            <a:spLocks/>
          </p:cNvSpPr>
          <p:nvPr/>
        </p:nvSpPr>
        <p:spPr>
          <a:xfrm>
            <a:off x="1295402" y="382058"/>
            <a:ext cx="9601196" cy="51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4100" b="1" i="1" dirty="0">
                <a:solidFill>
                  <a:schemeClr val="tx1"/>
                </a:solidFill>
              </a:rPr>
              <a:t>Stratēģiskā plāna uzdevumi</a:t>
            </a:r>
          </a:p>
        </p:txBody>
      </p:sp>
    </p:spTree>
    <p:extLst>
      <p:ext uri="{BB962C8B-B14F-4D97-AF65-F5344CB8AC3E}">
        <p14:creationId xmlns:p14="http://schemas.microsoft.com/office/powerpoint/2010/main" val="1116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33573" y="1019175"/>
            <a:ext cx="8963025" cy="2029236"/>
          </a:xfrm>
        </p:spPr>
        <p:txBody>
          <a:bodyPr>
            <a:normAutofit/>
          </a:bodyPr>
          <a:lstStyle/>
          <a:p>
            <a:r>
              <a:rPr lang="lv-LV" sz="3600" b="1" dirty="0"/>
              <a:t>P</a:t>
            </a:r>
            <a:r>
              <a:rPr lang="lv-LV" sz="3600" b="1" dirty="0" smtClean="0"/>
              <a:t>irmsskolas skolotājs</a:t>
            </a:r>
            <a:br>
              <a:rPr lang="lv-LV" sz="3600" b="1" dirty="0" smtClean="0"/>
            </a:br>
            <a:r>
              <a:rPr lang="lv-LV" sz="3600" b="1" dirty="0" smtClean="0"/>
              <a:t>Sākumizglītības skolotājs (1.-6. klase)</a:t>
            </a:r>
            <a:br>
              <a:rPr lang="lv-LV" sz="3600" b="1" dirty="0" smtClean="0"/>
            </a:br>
            <a:r>
              <a:rPr lang="lv-LV" sz="3600" b="1" dirty="0" smtClean="0"/>
              <a:t>Logopēdija</a:t>
            </a:r>
            <a:endParaRPr lang="lv-LV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482852" y="3086100"/>
            <a:ext cx="9226296" cy="37719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sz="7300" b="1" i="1" dirty="0" smtClean="0"/>
              <a:t>Sadarbības partneri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lv-LV" sz="4500" dirty="0" smtClean="0"/>
              <a:t>LU</a:t>
            </a:r>
            <a:r>
              <a:rPr lang="lv-LV" sz="4500" dirty="0"/>
              <a:t>, DU, RTA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lv-LV" sz="5100" dirty="0"/>
              <a:t>Eksperti</a:t>
            </a:r>
          </a:p>
          <a:p>
            <a:r>
              <a:rPr lang="lv-LV" sz="5100" dirty="0"/>
              <a:t>Starptautiskās profesionālās organizācijas </a:t>
            </a:r>
            <a:r>
              <a:rPr lang="lv-LV" dirty="0"/>
              <a:t>– </a:t>
            </a:r>
            <a:r>
              <a:rPr lang="lv-LV" i="1" dirty="0"/>
              <a:t>Eiropas logopēdu asociācija (CPLOL), Starptautiskā Izglītības Humanizācijas akadēmija (IAHE), Skolotāju izglītības sadarbības tīklojums Eiropā (ETEN)</a:t>
            </a:r>
          </a:p>
          <a:p>
            <a:r>
              <a:rPr lang="lv-LV" sz="4400" dirty="0"/>
              <a:t>Nozares profesionālās un sabiedriskās organizācijas </a:t>
            </a:r>
            <a:r>
              <a:rPr lang="lv-LV" dirty="0"/>
              <a:t>- Latvijas logopēdu asociācija, Latvijas Privāto pirmsskolu biedrība, Pirmsskolas izglītības asociācija,</a:t>
            </a:r>
            <a:r>
              <a:rPr lang="en-GB" dirty="0"/>
              <a:t> </a:t>
            </a:r>
            <a:r>
              <a:rPr lang="lv-LV" dirty="0"/>
              <a:t>Latvijas Vecāku apvienība, Skolotāju asociācija, Latvijas Augstskolu pedagogu sadarbības asociācija (LAPSA), izglītības uzņēmums </a:t>
            </a:r>
            <a:r>
              <a:rPr lang="en-US" dirty="0"/>
              <a:t>“</a:t>
            </a:r>
            <a:r>
              <a:rPr lang="lv-LV" dirty="0"/>
              <a:t>Lielvārds</a:t>
            </a:r>
            <a:r>
              <a:rPr lang="en-US" dirty="0"/>
              <a:t> ”</a:t>
            </a:r>
            <a:r>
              <a:rPr lang="lv-LV" dirty="0"/>
              <a:t> u.c.</a:t>
            </a:r>
            <a:endParaRPr lang="en-GB" dirty="0"/>
          </a:p>
          <a:p>
            <a:endParaRPr lang="en-US" dirty="0"/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xmlns="" id="{7EAF91ED-DDB9-4C4A-9227-EE4DF863CCA4}"/>
              </a:ext>
            </a:extLst>
          </p:cNvPr>
          <p:cNvSpPr txBox="1">
            <a:spLocks/>
          </p:cNvSpPr>
          <p:nvPr/>
        </p:nvSpPr>
        <p:spPr>
          <a:xfrm>
            <a:off x="1295402" y="382058"/>
            <a:ext cx="9601196" cy="519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i="1" dirty="0" smtClean="0">
                <a:solidFill>
                  <a:schemeClr val="tx1"/>
                </a:solidFill>
              </a:rPr>
              <a:t>Jaunveidojamās programmas</a:t>
            </a:r>
            <a:endParaRPr lang="lv-LV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288972"/>
            <a:ext cx="11229974" cy="5397578"/>
          </a:xfrm>
        </p:spPr>
        <p:txBody>
          <a:bodyPr>
            <a:normAutofit fontScale="92500"/>
          </a:bodyPr>
          <a:lstStyle/>
          <a:p>
            <a:r>
              <a:rPr lang="lv-LV" dirty="0"/>
              <a:t>LiepU PSDF Logopēdijas centra Balss un runas izpētes laboratorija (LRS) – KayPentax balss funkcijas novērtēšanas un attīstīšanas aprīkojums (programmas – Voice Range Profile, Multidimensionāla balss programma MDVP, Elektroglotogrāfija: Real-time EGG Analysis). Baltijas Logopēdu kongress – organizatoriskās komitejas vadītāja ir LiepU docētāja un Latvijas Logopēdu asociācijas prezidente Baiba Trinīte </a:t>
            </a:r>
          </a:p>
          <a:p>
            <a:r>
              <a:rPr lang="lv-LV" dirty="0"/>
              <a:t>IZI Alternatīvās izglītības centrs, </a:t>
            </a:r>
            <a:r>
              <a:rPr lang="lv-LV" dirty="0" err="1"/>
              <a:t>LiepU</a:t>
            </a:r>
            <a:r>
              <a:rPr lang="lv-LV" dirty="0"/>
              <a:t> Mākslas pētījumu laboratorija (interaktīvās digitālās tehnoloģijas, sociālie mediji – topošo skolotāju un skolēnu darbam), Dabaszinātņu un inovatīvo tehnoloģiju institūts, Jauno zinātnieku skola.</a:t>
            </a:r>
          </a:p>
          <a:p>
            <a:r>
              <a:rPr lang="en-GB" dirty="0"/>
              <a:t>ERASMUS+ KA2 </a:t>
            </a:r>
            <a:r>
              <a:rPr lang="en-GB" dirty="0" err="1"/>
              <a:t>Partnerību</a:t>
            </a:r>
            <a:r>
              <a:rPr lang="en-GB" dirty="0"/>
              <a:t> </a:t>
            </a:r>
            <a:r>
              <a:rPr lang="en-GB" dirty="0" err="1"/>
              <a:t>projekt</a:t>
            </a:r>
            <a:r>
              <a:rPr lang="lv-LV" dirty="0"/>
              <a:t>i</a:t>
            </a:r>
            <a:r>
              <a:rPr lang="en-US" dirty="0"/>
              <a:t> “EQUAP/</a:t>
            </a:r>
            <a:r>
              <a:rPr lang="en-US" dirty="0" err="1"/>
              <a:t>Piedalīšanās</a:t>
            </a:r>
            <a:r>
              <a:rPr lang="en-US" dirty="0"/>
              <a:t> </a:t>
            </a:r>
            <a:r>
              <a:rPr lang="en-US" dirty="0" err="1"/>
              <a:t>aspekts</a:t>
            </a:r>
            <a:r>
              <a:rPr lang="en-US" dirty="0"/>
              <a:t> </a:t>
            </a:r>
            <a:r>
              <a:rPr lang="en-US" dirty="0" err="1"/>
              <a:t>kvalitātes</a:t>
            </a:r>
            <a:r>
              <a:rPr lang="en-US" dirty="0"/>
              <a:t> </a:t>
            </a:r>
            <a:r>
              <a:rPr lang="en-US" dirty="0" err="1"/>
              <a:t>pilnveidei</a:t>
            </a:r>
            <a:r>
              <a:rPr lang="en-US" dirty="0"/>
              <a:t> </a:t>
            </a:r>
            <a:r>
              <a:rPr lang="en-US" dirty="0" err="1"/>
              <a:t>pirmsskolas</a:t>
            </a:r>
            <a:r>
              <a:rPr lang="en-US" dirty="0"/>
              <a:t> </a:t>
            </a:r>
            <a:r>
              <a:rPr lang="en-US" dirty="0" err="1"/>
              <a:t>izglītībā</a:t>
            </a:r>
            <a:r>
              <a:rPr lang="en-US" dirty="0"/>
              <a:t>”</a:t>
            </a:r>
            <a:r>
              <a:rPr lang="en-GB" dirty="0"/>
              <a:t> un “CREANET/</a:t>
            </a:r>
            <a:r>
              <a:rPr lang="en-GB" dirty="0" err="1"/>
              <a:t>Kreativitāte</a:t>
            </a:r>
            <a:r>
              <a:rPr lang="en-GB" dirty="0"/>
              <a:t> </a:t>
            </a:r>
            <a:r>
              <a:rPr lang="en-GB" dirty="0" err="1"/>
              <a:t>pirmsskolas</a:t>
            </a:r>
            <a:r>
              <a:rPr lang="en-GB" dirty="0"/>
              <a:t> </a:t>
            </a:r>
            <a:r>
              <a:rPr lang="en-GB" dirty="0" err="1"/>
              <a:t>izglītībā</a:t>
            </a:r>
            <a:r>
              <a:rPr lang="en-GB" dirty="0"/>
              <a:t>”</a:t>
            </a:r>
            <a:r>
              <a:rPr lang="lv-LV" dirty="0"/>
              <a:t>, EEZ un NorwayGrant projekts </a:t>
            </a:r>
            <a:r>
              <a:rPr lang="en-US" dirty="0"/>
              <a:t>“</a:t>
            </a:r>
            <a:r>
              <a:rPr lang="lv-LV" dirty="0"/>
              <a:t>Lamba</a:t>
            </a:r>
            <a:r>
              <a:rPr lang="en-US" dirty="0"/>
              <a:t>”</a:t>
            </a:r>
            <a:endParaRPr lang="lv-LV" dirty="0"/>
          </a:p>
          <a:p>
            <a:r>
              <a:rPr lang="lv-LV" dirty="0"/>
              <a:t>Iesaistīšanās darba dzīvē: </a:t>
            </a:r>
            <a:r>
              <a:rPr lang="en-US" dirty="0"/>
              <a:t>“</a:t>
            </a:r>
            <a:r>
              <a:rPr lang="lv-LV" dirty="0"/>
              <a:t>Pedagogu aizvietošanas un studentu brīvprātīgā darba dienests” - sadarbībā ar Liepājas Izglītības pārvaldi, Kurzemes skolēnu zinātnisko darbu konkursi, olimpiādes</a:t>
            </a:r>
            <a:endParaRPr lang="en-GB" dirty="0"/>
          </a:p>
          <a:p>
            <a:r>
              <a:rPr lang="lv-LV" dirty="0"/>
              <a:t>Starpdisciplinārās pieejas īstenošana, akcentējot STEM virzienu iekļaušanu studiju procesā, kā arī konstruktīva </a:t>
            </a:r>
            <a:r>
              <a:rPr lang="lv-LV" dirty="0" err="1"/>
              <a:t>starpfakultāšu</a:t>
            </a:r>
            <a:r>
              <a:rPr lang="lv-LV" dirty="0"/>
              <a:t>, Kurzemes Humanitārā institūta (KHI) un </a:t>
            </a:r>
            <a:r>
              <a:rPr lang="lv-LV" dirty="0" err="1"/>
              <a:t>LiepU</a:t>
            </a:r>
            <a:r>
              <a:rPr lang="lv-LV" dirty="0"/>
              <a:t> Izglītības zinātņu institūta (IZI) kopīgā darbība</a:t>
            </a:r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xmlns="" id="{7248D0AF-CA34-43C1-93DC-B9AA0EB95BEE}"/>
              </a:ext>
            </a:extLst>
          </p:cNvPr>
          <p:cNvSpPr txBox="1">
            <a:spLocks/>
          </p:cNvSpPr>
          <p:nvPr/>
        </p:nvSpPr>
        <p:spPr>
          <a:xfrm>
            <a:off x="1295402" y="382058"/>
            <a:ext cx="9601196" cy="519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i="1" dirty="0">
                <a:solidFill>
                  <a:schemeClr val="tx1"/>
                </a:solidFill>
              </a:rPr>
              <a:t>Stiprās puses</a:t>
            </a:r>
          </a:p>
        </p:txBody>
      </p:sp>
    </p:spTree>
    <p:extLst>
      <p:ext uri="{BB962C8B-B14F-4D97-AF65-F5344CB8AC3E}">
        <p14:creationId xmlns:p14="http://schemas.microsoft.com/office/powerpoint/2010/main" val="17445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76375"/>
            <a:ext cx="11104197" cy="5121494"/>
          </a:xfrm>
        </p:spPr>
        <p:txBody>
          <a:bodyPr>
            <a:normAutofit/>
          </a:bodyPr>
          <a:lstStyle/>
          <a:p>
            <a:pPr marL="514350" lvl="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v-LV" sz="2000" dirty="0"/>
              <a:t>Alternatīvas pedagoga profesionālās kvalifikācijas ieguve pilna un nepilna laika studijās:</a:t>
            </a:r>
          </a:p>
          <a:p>
            <a:pPr marL="7429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800" dirty="0"/>
              <a:t>ar jau iegūtu bakalaura grādu kādā no izglītības jomām, veicot apgūto kompetenču pielīdzināšanu un izvēloties apgūstamos studiju moduļus,</a:t>
            </a:r>
          </a:p>
          <a:p>
            <a:pPr marL="7429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800" dirty="0"/>
              <a:t>1. </a:t>
            </a:r>
            <a:r>
              <a:rPr lang="lv-LV" sz="1800" dirty="0" err="1"/>
              <a:t>līm</a:t>
            </a:r>
            <a:r>
              <a:rPr lang="lv-LV" sz="1800" dirty="0"/>
              <a:t>. studiju programmas „Pirmsskolas skolotājs” absolventi var turpināt studēt bakalaura programmas 3. kursā.</a:t>
            </a:r>
            <a:endParaRPr lang="en-GB" sz="1800" dirty="0"/>
          </a:p>
          <a:p>
            <a:pPr marL="514350" lvl="0" indent="-514350">
              <a:buFont typeface="+mj-lt"/>
              <a:buAutoNum type="arabicPeriod" startAt="2"/>
            </a:pPr>
            <a:r>
              <a:rPr lang="lv-LV" sz="2000" dirty="0" smtClean="0"/>
              <a:t>Starpdisciplināra </a:t>
            </a:r>
            <a:r>
              <a:rPr lang="lv-LV" sz="2000" dirty="0"/>
              <a:t>pieeja – skolotāju izglītības sasaiste ar sociālo, humanitāro un eksakto zinātņu kompetenču jomu studijām un pētniecību, iespējas piekļūt visu akadēmisko jomu resursiem.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lv-LV" sz="2000" dirty="0"/>
              <a:t>Integrēta pieeja moduļu sistēmas izveidē - studiju kursu un moduļu problēmorientēts un interdisciplinārs raksturs studiju plānu un moduļu kombinācijās.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lv-LV" sz="2000" dirty="0"/>
              <a:t>Pētniecībā balstītas studiju metodes - attīsta kritiskās refleksijas prasmi, jomas profesionāļu iesaisti, atzīst iepriekš iegūto izglītību un pieredzi.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lv-LV" sz="2000" dirty="0"/>
              <a:t>Studiju programmas </a:t>
            </a:r>
            <a:r>
              <a:rPr lang="lv-LV" sz="2000" b="1" dirty="0"/>
              <a:t>moduļu piedāvājums </a:t>
            </a:r>
            <a:r>
              <a:rPr lang="lv-LV" sz="2000" dirty="0"/>
              <a:t>esošo pedagogu </a:t>
            </a:r>
            <a:r>
              <a:rPr lang="lv-LV" sz="2000" b="1" dirty="0"/>
              <a:t>tālākizglītībai un profesionālajai pilnveidei </a:t>
            </a:r>
            <a:r>
              <a:rPr lang="lv-LV" sz="2000" dirty="0"/>
              <a:t>darbā ar jauno izglītības saturu.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lv-LV" sz="2000" dirty="0"/>
              <a:t>Iespēja īstenot</a:t>
            </a:r>
            <a:r>
              <a:rPr lang="lv-LV" sz="2000" i="1" dirty="0"/>
              <a:t> CLIL</a:t>
            </a:r>
            <a:r>
              <a:rPr lang="lv-LV" sz="2000" dirty="0"/>
              <a:t> (</a:t>
            </a:r>
            <a:r>
              <a:rPr lang="lv-LV" sz="2000" i="1" dirty="0"/>
              <a:t>Content and Language Integrated Learning</a:t>
            </a:r>
            <a:r>
              <a:rPr lang="lv-LV" sz="2000" dirty="0"/>
              <a:t>;) pieeju svešvalodas prasmju pilnveidei topošajiem pedagogiem.</a:t>
            </a:r>
            <a:endParaRPr lang="en-GB" sz="2000" dirty="0"/>
          </a:p>
          <a:p>
            <a:pPr marL="514350" lvl="0" indent="-514350">
              <a:buFont typeface="+mj-lt"/>
              <a:buAutoNum type="arabicPeriod" startAt="2"/>
            </a:pPr>
            <a:endParaRPr lang="en-GB" sz="2000" b="1" dirty="0"/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xmlns="" id="{622D2925-D838-498F-A653-67F670CB2658}"/>
              </a:ext>
            </a:extLst>
          </p:cNvPr>
          <p:cNvSpPr txBox="1">
            <a:spLocks/>
          </p:cNvSpPr>
          <p:nvPr/>
        </p:nvSpPr>
        <p:spPr>
          <a:xfrm>
            <a:off x="1295402" y="382058"/>
            <a:ext cx="9601196" cy="519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i="1" dirty="0">
                <a:solidFill>
                  <a:schemeClr val="tx1"/>
                </a:solidFill>
              </a:rPr>
              <a:t>Jauno studiju programmu īstenošanas principi</a:t>
            </a:r>
          </a:p>
        </p:txBody>
      </p:sp>
    </p:spTree>
    <p:extLst>
      <p:ext uri="{BB962C8B-B14F-4D97-AF65-F5344CB8AC3E}">
        <p14:creationId xmlns:p14="http://schemas.microsoft.com/office/powerpoint/2010/main" val="12991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6519995"/>
              </p:ext>
            </p:extLst>
          </p:nvPr>
        </p:nvGraphicFramePr>
        <p:xfrm>
          <a:off x="504825" y="0"/>
          <a:ext cx="11687175" cy="591011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294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2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413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Bakalaura un maģistra līmeņa studiju programmu izstrādē </a:t>
                      </a:r>
                      <a:endParaRPr lang="lv-LV" sz="2800" b="1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sadarbībā </a:t>
                      </a:r>
                      <a:r>
                        <a:rPr lang="lv-LV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ar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LU, RTA, JVLMA, LSPA, DU, LMA un LKA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8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Sadarbībā ar </a:t>
                      </a:r>
                      <a:r>
                        <a:rPr lang="lv-LV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partneraugstskolām</a:t>
                      </a: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 iesaistīties bakalaura un maģistra līmeņa studiju programmu izstrādē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2018. gada 3. ceturksnis–2021. gada 3. ceturksnim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Izstrādāto studiju programmu īstenošanas iespēju izvērtēšana LiepU un jauno studiju programmu licencēšana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2022. gada janvāris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Jauno studiju programmu aprobācija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2022. gada janvāris–jūnijs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Jauno studiju programmu akreditācija EQAR aģentūrā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2022. gada 4. ceturksnis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6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Jauno studiju programmu publicitāte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</a:rPr>
                        <a:t>2018. gada 3. ceturksnis– 2023. gada jūnijam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82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402" y="372533"/>
            <a:ext cx="9601196" cy="51912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lv-LV" b="1" i="1" dirty="0">
                <a:solidFill>
                  <a:schemeClr val="tx1"/>
                </a:solidFill>
              </a:rPr>
              <a:t>Jaunais skolotājs</a:t>
            </a:r>
          </a:p>
        </p:txBody>
      </p:sp>
      <p:sp>
        <p:nvSpPr>
          <p:cNvPr id="9" name="Virsraksts 1">
            <a:extLst>
              <a:ext uri="{FF2B5EF4-FFF2-40B4-BE49-F238E27FC236}">
                <a16:creationId xmlns:a16="http://schemas.microsoft.com/office/drawing/2014/main" xmlns="" id="{514E56AE-C71A-4655-A7E6-9CAE9A9DCF9C}"/>
              </a:ext>
            </a:extLst>
          </p:cNvPr>
          <p:cNvSpPr txBox="1">
            <a:spLocks/>
          </p:cNvSpPr>
          <p:nvPr/>
        </p:nvSpPr>
        <p:spPr>
          <a:xfrm>
            <a:off x="1228597" y="6198143"/>
            <a:ext cx="9601196" cy="51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b="1" i="1" dirty="0">
                <a:solidFill>
                  <a:schemeClr val="tx1"/>
                </a:solidFill>
              </a:rPr>
              <a:t>Izglītots kulturāls cilvēks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4FC38571-7CF4-4EA4-845B-0DC3BB57C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4295" y="979170"/>
            <a:ext cx="9829800" cy="52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2058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536</TotalTime>
  <Words>392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Metropolitan</vt:lpstr>
      <vt:lpstr>LIEPĀJAS UNIVERSITĀTES   STRATĒĢIJA  PEDAGOGU  IZGLĪTĪBAS  MODERNIZĀCIJĀ MAINĪGAJĀ PASAULĒ</vt:lpstr>
      <vt:lpstr>PowerPoint Presentation</vt:lpstr>
      <vt:lpstr>Pirmsskolas skolotājs Sākumizglītības skolotājs (1.-6. klase) Logopēdija</vt:lpstr>
      <vt:lpstr>PowerPoint Presentation</vt:lpstr>
      <vt:lpstr>PowerPoint Presentation</vt:lpstr>
      <vt:lpstr>PowerPoint Presentation</vt:lpstr>
      <vt:lpstr>Jaunais skolotājs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IZM informatīvo ziņojumu “Priekšlikumi konceptuāli jaunas kompetencēs balstītas izglītības prasībām atbilstošas skolotāju izglītības nodrošināšanai Latvijā”</dc:title>
  <dc:creator>LU</dc:creator>
  <cp:lastModifiedBy>user</cp:lastModifiedBy>
  <cp:revision>52</cp:revision>
  <cp:lastPrinted>2018-02-14T15:30:22Z</cp:lastPrinted>
  <dcterms:created xsi:type="dcterms:W3CDTF">2017-12-17T18:48:10Z</dcterms:created>
  <dcterms:modified xsi:type="dcterms:W3CDTF">2018-02-20T15:52:04Z</dcterms:modified>
</cp:coreProperties>
</file>